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dvent Pro SemiBold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Fira Sans Condensed Medium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  <p:embeddedFont>
      <p:font typeface="Share Tech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2">
          <p15:clr>
            <a:srgbClr val="747775"/>
          </p15:clr>
        </p15:guide>
      </p15:sldGuideLst>
    </p:ext>
    <p:ext uri="GoogleSlidesCustomDataVersion2">
      <go:slidesCustomData xmlns:go="http://customooxmlschemas.google.com/" r:id="rId35" roundtripDataSignature="AMtx7mhR58ahavr6jvFTCCZ9wP2eA6Za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dventProSemiBold-regular.fntdata"/><Relationship Id="rId22" Type="http://schemas.openxmlformats.org/officeDocument/2006/relationships/font" Target="fonts/AdventProSemiBold-italic.fntdata"/><Relationship Id="rId21" Type="http://schemas.openxmlformats.org/officeDocument/2006/relationships/font" Target="fonts/AdventProSemiBold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AdventPro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FiraSansCondensedMedium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CondensedMedium-boldItalic.fntdata"/><Relationship Id="rId30" Type="http://schemas.openxmlformats.org/officeDocument/2006/relationships/font" Target="fonts/FiraSansCondensedMedium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ShareTech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f0ff7122e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2f0ff7122e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c761106d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3c761106d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c761106de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3c761106d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f0ff7122e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f0ff7122e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c761106de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3c761106de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0ff7122e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f0ff7122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0ff7122e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2f0ff7122e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f0ff7122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2f0ff7122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f0ff7122e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2f0ff7122e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f0ff7122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2f0ff7122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f0ff7122e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2f0ff7122e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f0ff7122e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2f0ff7122e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1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1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1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1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1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8" name="Google Shape;18;p2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1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Google Shape;22;p21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23" name="Google Shape;23;p2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1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1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9" name="Google Shape;29;p2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21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3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31"/>
          <p:cNvGrpSpPr/>
          <p:nvPr/>
        </p:nvGrpSpPr>
        <p:grpSpPr>
          <a:xfrm>
            <a:off x="8217007" y="3576772"/>
            <a:ext cx="188886" cy="1181532"/>
            <a:chOff x="2877432" y="975334"/>
            <a:chExt cx="188886" cy="1181532"/>
          </a:xfrm>
        </p:grpSpPr>
        <p:sp>
          <p:nvSpPr>
            <p:cNvPr id="199" name="Google Shape;199;p3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3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1"/>
          <p:cNvGrpSpPr/>
          <p:nvPr/>
        </p:nvGrpSpPr>
        <p:grpSpPr>
          <a:xfrm>
            <a:off x="7519346" y="3243318"/>
            <a:ext cx="98059" cy="1147595"/>
            <a:chOff x="3347921" y="16006"/>
            <a:chExt cx="98059" cy="1147595"/>
          </a:xfrm>
        </p:grpSpPr>
        <p:sp>
          <p:nvSpPr>
            <p:cNvPr id="204" name="Google Shape;204;p3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3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07" name="Google Shape;207;p3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31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210" name="Google Shape;210;p3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3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3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17" name="Google Shape;217;p3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3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p31"/>
          <p:cNvGrpSpPr/>
          <p:nvPr/>
        </p:nvGrpSpPr>
        <p:grpSpPr>
          <a:xfrm>
            <a:off x="4920170" y="-496491"/>
            <a:ext cx="188886" cy="1181532"/>
            <a:chOff x="2877432" y="975334"/>
            <a:chExt cx="188886" cy="1181532"/>
          </a:xfrm>
        </p:grpSpPr>
        <p:sp>
          <p:nvSpPr>
            <p:cNvPr id="221" name="Google Shape;221;p3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3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26" name="Google Shape;226;p3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29" name="Google Shape;229;p3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" name="Google Shape;235;p3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36" name="Google Shape;236;p3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3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" name="Google Shape;285;p33"/>
          <p:cNvSpPr txBox="1"/>
          <p:nvPr>
            <p:ph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6" name="Google Shape;286;p3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87" name="Google Shape;287;p3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33"/>
          <p:cNvSpPr txBox="1"/>
          <p:nvPr>
            <p:ph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9" name="Google Shape;289;p3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90" name="Google Shape;290;p3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91" name="Google Shape;291;p33"/>
          <p:cNvSpPr txBox="1"/>
          <p:nvPr>
            <p:ph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2" name="Google Shape;292;p3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5" name="Google Shape;295;p3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6" name="Google Shape;296;p3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7" name="Google Shape;297;p3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8" name="Google Shape;298;p3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3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3" name="Google Shape;303;p3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3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14" name="Google Shape;314;p3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3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3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3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3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3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3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7" name="Google Shape;327;p3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8" name="Google Shape;328;p3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0" name="Google Shape;330;p3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1" name="Google Shape;331;p3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2" name="Google Shape;332;p3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4" name="Google Shape;334;p3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p3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3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3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3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0" name="Google Shape;350;p3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1" name="Google Shape;351;p3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2" name="Google Shape;352;p3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3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4" name="Google Shape;354;p3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3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6" name="Google Shape;356;p3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3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58" name="Google Shape;358;p3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0" name="Google Shape;370;p3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3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2" name="Google Shape;372;p3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3" name="Google Shape;373;p3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5" name="Google Shape;375;p3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6" name="Google Shape;376;p3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78" name="Google Shape;378;p3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0" name="Google Shape;390;p3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1" name="Google Shape;391;p3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0" i="0" lang="en" sz="1000" u="none" cap="none" strike="noStrike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000" u="none" cap="none" strike="noStrike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401" name="Google Shape;401;p3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39"/>
          <p:cNvGrpSpPr/>
          <p:nvPr/>
        </p:nvGrpSpPr>
        <p:grpSpPr>
          <a:xfrm>
            <a:off x="1510029" y="507749"/>
            <a:ext cx="203534" cy="2663108"/>
            <a:chOff x="250617" y="2402301"/>
            <a:chExt cx="188650" cy="2468355"/>
          </a:xfrm>
        </p:grpSpPr>
        <p:sp>
          <p:nvSpPr>
            <p:cNvPr id="404" name="Google Shape;404;p3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409" name="Google Shape;409;p3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3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Google Shape;414;p3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15" name="Google Shape;415;p3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8568723" y="2184809"/>
            <a:ext cx="214702" cy="2308598"/>
            <a:chOff x="8008096" y="2108910"/>
            <a:chExt cx="199001" cy="2139770"/>
          </a:xfrm>
        </p:grpSpPr>
        <p:sp>
          <p:nvSpPr>
            <p:cNvPr id="418" name="Google Shape;418;p3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" name="Google Shape;420;p3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39"/>
          <p:cNvGrpSpPr/>
          <p:nvPr/>
        </p:nvGrpSpPr>
        <p:grpSpPr>
          <a:xfrm>
            <a:off x="8221223" y="9"/>
            <a:ext cx="214702" cy="2308598"/>
            <a:chOff x="8008096" y="2108910"/>
            <a:chExt cx="199001" cy="2139770"/>
          </a:xfrm>
        </p:grpSpPr>
        <p:sp>
          <p:nvSpPr>
            <p:cNvPr id="422" name="Google Shape;422;p3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2" name="Google Shape;42;p22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2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2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2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2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2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2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2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2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2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2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23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57" name="Google Shape;57;p2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2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2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62" name="Google Shape;62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23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66" name="Google Shape;66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23"/>
          <p:cNvGrpSpPr/>
          <p:nvPr/>
        </p:nvGrpSpPr>
        <p:grpSpPr>
          <a:xfrm>
            <a:off x="520996" y="1091548"/>
            <a:ext cx="199001" cy="2139770"/>
            <a:chOff x="8008096" y="2108910"/>
            <a:chExt cx="199001" cy="2139770"/>
          </a:xfrm>
        </p:grpSpPr>
        <p:sp>
          <p:nvSpPr>
            <p:cNvPr id="69" name="Google Shape;69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2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2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23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77" name="Google Shape;77;p2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24"/>
          <p:cNvGrpSpPr/>
          <p:nvPr/>
        </p:nvGrpSpPr>
        <p:grpSpPr>
          <a:xfrm>
            <a:off x="8148521" y="3004593"/>
            <a:ext cx="98059" cy="1147595"/>
            <a:chOff x="3347921" y="16006"/>
            <a:chExt cx="98059" cy="1147595"/>
          </a:xfrm>
        </p:grpSpPr>
        <p:sp>
          <p:nvSpPr>
            <p:cNvPr id="83" name="Google Shape;83;p2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2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86" name="Google Shape;86;p2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2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89" name="Google Shape;89;p2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2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9" name="Google Shape;99;p2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04" name="Google Shape;104;p2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3" name="Google Shape;123;p2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2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28" name="Google Shape;128;p2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2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p2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28"/>
          <p:cNvGrpSpPr/>
          <p:nvPr/>
        </p:nvGrpSpPr>
        <p:grpSpPr>
          <a:xfrm>
            <a:off x="8263682" y="-434366"/>
            <a:ext cx="188886" cy="1181532"/>
            <a:chOff x="2877432" y="975334"/>
            <a:chExt cx="188886" cy="1181532"/>
          </a:xfrm>
        </p:grpSpPr>
        <p:sp>
          <p:nvSpPr>
            <p:cNvPr id="141" name="Google Shape;141;p2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" name="Google Shape;144;p2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28"/>
          <p:cNvGrpSpPr/>
          <p:nvPr/>
        </p:nvGrpSpPr>
        <p:grpSpPr>
          <a:xfrm>
            <a:off x="3090746" y="-533657"/>
            <a:ext cx="98059" cy="1147595"/>
            <a:chOff x="3347921" y="16006"/>
            <a:chExt cx="98059" cy="1147595"/>
          </a:xfrm>
        </p:grpSpPr>
        <p:sp>
          <p:nvSpPr>
            <p:cNvPr id="148" name="Google Shape;148;p2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952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2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51" name="Google Shape;151;p2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2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54" name="Google Shape;154;p2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28"/>
          <p:cNvGrpSpPr/>
          <p:nvPr/>
        </p:nvGrpSpPr>
        <p:grpSpPr>
          <a:xfrm>
            <a:off x="250617" y="2402301"/>
            <a:ext cx="188650" cy="2468355"/>
            <a:chOff x="250617" y="2402301"/>
            <a:chExt cx="188650" cy="2468355"/>
          </a:xfrm>
        </p:grpSpPr>
        <p:sp>
          <p:nvSpPr>
            <p:cNvPr id="157" name="Google Shape;157;p2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2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62" name="Google Shape;162;p2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2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2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67" name="Google Shape;167;p2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952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28"/>
          <p:cNvGrpSpPr/>
          <p:nvPr/>
        </p:nvGrpSpPr>
        <p:grpSpPr>
          <a:xfrm>
            <a:off x="8008096" y="2108910"/>
            <a:ext cx="199001" cy="2139770"/>
            <a:chOff x="8008096" y="2108910"/>
            <a:chExt cx="199001" cy="2139770"/>
          </a:xfrm>
        </p:grpSpPr>
        <p:sp>
          <p:nvSpPr>
            <p:cNvPr id="170" name="Google Shape;170;p2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2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28"/>
          <p:cNvGrpSpPr/>
          <p:nvPr/>
        </p:nvGrpSpPr>
        <p:grpSpPr>
          <a:xfrm>
            <a:off x="4095146" y="-859690"/>
            <a:ext cx="199001" cy="2139770"/>
            <a:chOff x="8008096" y="2108910"/>
            <a:chExt cx="199001" cy="2139770"/>
          </a:xfrm>
        </p:grpSpPr>
        <p:sp>
          <p:nvSpPr>
            <p:cNvPr id="174" name="Google Shape;174;p2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" name="Google Shape;176;p2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77" name="Google Shape;177;p2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p2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80" name="Google Shape;180;p2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6" name="Google Shape;186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b="0" i="0" sz="2800" u="none" cap="none" strike="noStrik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kinsta.com/es/blog/instalar-git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"/>
          <p:cNvSpPr txBox="1"/>
          <p:nvPr>
            <p:ph type="ctrTitle"/>
          </p:nvPr>
        </p:nvSpPr>
        <p:spPr>
          <a:xfrm>
            <a:off x="661275" y="204625"/>
            <a:ext cx="81063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chemeClr val="accent2"/>
                </a:solidFill>
              </a:rPr>
              <a:t>ADQUISICIÓN Y PROCESAMIENTO</a:t>
            </a:r>
            <a:endParaRPr sz="3200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500"/>
              <a:t>DE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200">
                <a:solidFill>
                  <a:schemeClr val="accent6"/>
                </a:solidFill>
              </a:rPr>
              <a:t>SEÑALES</a:t>
            </a:r>
            <a:endParaRPr sz="3200"/>
          </a:p>
        </p:txBody>
      </p:sp>
      <p:sp>
        <p:nvSpPr>
          <p:cNvPr id="431" name="Google Shape;431;p1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952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952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1"/>
          <p:cNvGrpSpPr/>
          <p:nvPr/>
        </p:nvGrpSpPr>
        <p:grpSpPr>
          <a:xfrm>
            <a:off x="6232314" y="3162931"/>
            <a:ext cx="121434" cy="1073147"/>
            <a:chOff x="6232314" y="3696331"/>
            <a:chExt cx="121434" cy="1073147"/>
          </a:xfrm>
        </p:grpSpPr>
        <p:sp>
          <p:nvSpPr>
            <p:cNvPr id="437" name="Google Shape;437;p1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1"/>
          <p:cNvGrpSpPr/>
          <p:nvPr/>
        </p:nvGrpSpPr>
        <p:grpSpPr>
          <a:xfrm>
            <a:off x="7390148" y="337714"/>
            <a:ext cx="133252" cy="1952377"/>
            <a:chOff x="6780548" y="337714"/>
            <a:chExt cx="133252" cy="1952377"/>
          </a:xfrm>
        </p:grpSpPr>
        <p:sp>
          <p:nvSpPr>
            <p:cNvPr id="440" name="Google Shape;440;p1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9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1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3" name="Google Shape;443;p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p1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"/>
          <p:cNvSpPr/>
          <p:nvPr/>
        </p:nvSpPr>
        <p:spPr>
          <a:xfrm>
            <a:off x="7294201" y="27691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1"/>
          <p:cNvGrpSpPr/>
          <p:nvPr/>
        </p:nvGrpSpPr>
        <p:grpSpPr>
          <a:xfrm>
            <a:off x="8008096" y="2032710"/>
            <a:ext cx="199001" cy="2139770"/>
            <a:chOff x="8008096" y="2108910"/>
            <a:chExt cx="199001" cy="2139770"/>
          </a:xfrm>
        </p:grpSpPr>
        <p:sp>
          <p:nvSpPr>
            <p:cNvPr id="449" name="Google Shape;449;p1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1"/>
          <p:cNvGrpSpPr/>
          <p:nvPr/>
        </p:nvGrpSpPr>
        <p:grpSpPr>
          <a:xfrm>
            <a:off x="4472500" y="4004805"/>
            <a:ext cx="199001" cy="867199"/>
            <a:chOff x="4475150" y="4052605"/>
            <a:chExt cx="199001" cy="867199"/>
          </a:xfrm>
        </p:grpSpPr>
        <p:sp>
          <p:nvSpPr>
            <p:cNvPr id="452" name="Google Shape;452;p1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5" name="Google Shape;4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738" y="2265200"/>
            <a:ext cx="4727400" cy="2697000"/>
          </a:xfrm>
          <a:prstGeom prst="roundRect">
            <a:avLst>
              <a:gd fmla="val 6134" name="adj"/>
            </a:avLst>
          </a:prstGeom>
          <a:noFill/>
          <a:ln>
            <a:noFill/>
          </a:ln>
        </p:spPr>
      </p:pic>
      <p:sp>
        <p:nvSpPr>
          <p:cNvPr id="456" name="Google Shape;456;p1"/>
          <p:cNvSpPr txBox="1"/>
          <p:nvPr/>
        </p:nvSpPr>
        <p:spPr>
          <a:xfrm>
            <a:off x="3923625" y="1729400"/>
            <a:ext cx="158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Matlab &amp; Git</a:t>
            </a:r>
            <a:endParaRPr b="0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f0ff7122ee_0_7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pic>
        <p:nvPicPr>
          <p:cNvPr id="515" name="Google Shape;515;g2f0ff7122ee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6800" y="866050"/>
            <a:ext cx="4088100" cy="40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c761106de4_0_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sp>
        <p:nvSpPr>
          <p:cNvPr id="521" name="Google Shape;521;g3c761106de4_0_0"/>
          <p:cNvSpPr txBox="1"/>
          <p:nvPr/>
        </p:nvSpPr>
        <p:spPr>
          <a:xfrm>
            <a:off x="373100" y="2000250"/>
            <a:ext cx="34428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Repositorio local</a:t>
            </a:r>
            <a:endParaRPr b="1" i="0" sz="16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Descargar Git y VSCode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https://kinsta.com/es/blog/instalar-git/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Añadir usuario y correo a git.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Repositorio remoto</a:t>
            </a:r>
            <a:endParaRPr b="1" i="0" sz="16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Iniciar repositorio remoto en Git</a:t>
            </a:r>
            <a:r>
              <a:rPr lang="en" sz="1600">
                <a:solidFill>
                  <a:schemeClr val="accent2"/>
                </a:solidFill>
              </a:rPr>
              <a:t>h</a:t>
            </a:r>
            <a:r>
              <a:rPr b="0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ub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Clonar el repositorio git clone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3c761106de4_0_0"/>
          <p:cNvSpPr txBox="1"/>
          <p:nvPr/>
        </p:nvSpPr>
        <p:spPr>
          <a:xfrm>
            <a:off x="373100" y="1517300"/>
            <a:ext cx="18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Actividades</a:t>
            </a:r>
            <a:endParaRPr b="1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23" name="Google Shape;523;g3c761106de4_0_0"/>
          <p:cNvSpPr txBox="1"/>
          <p:nvPr/>
        </p:nvSpPr>
        <p:spPr>
          <a:xfrm>
            <a:off x="3529775" y="-1060800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24" name="Google Shape;524;g3c761106de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500" y="64625"/>
            <a:ext cx="3589474" cy="191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3c761106de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700" y="2108636"/>
            <a:ext cx="4547084" cy="285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c761106de4_0_2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sp>
        <p:nvSpPr>
          <p:cNvPr id="531" name="Google Shape;531;g3c761106de4_0_22"/>
          <p:cNvSpPr txBox="1"/>
          <p:nvPr/>
        </p:nvSpPr>
        <p:spPr>
          <a:xfrm>
            <a:off x="228950" y="2000250"/>
            <a:ext cx="8760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git config --global user.name "[tu_usuario]"</a:t>
            </a:r>
            <a:endParaRPr b="1" sz="16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git config -- global user.email "[tu_email]"</a:t>
            </a:r>
            <a:endParaRPr b="1" sz="16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git config -- global core.editor code 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git config -- list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git config –global credential.helper store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git config –global credential.helper cache –timeout</a:t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E6E8F0"/>
              </a:solidFill>
              <a:highlight>
                <a:srgbClr val="1D1E2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3c761106de4_0_22"/>
          <p:cNvSpPr txBox="1"/>
          <p:nvPr/>
        </p:nvSpPr>
        <p:spPr>
          <a:xfrm>
            <a:off x="335850" y="1386675"/>
            <a:ext cx="35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Configuración global</a:t>
            </a:r>
            <a:endParaRPr b="1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3" name="Google Shape;533;g3c761106de4_0_22"/>
          <p:cNvSpPr txBox="1"/>
          <p:nvPr/>
        </p:nvSpPr>
        <p:spPr>
          <a:xfrm>
            <a:off x="3529775" y="-1060800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34" name="Google Shape;534;g3c761106de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875" y="57025"/>
            <a:ext cx="3953676" cy="233602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3c761106de4_0_22"/>
          <p:cNvSpPr txBox="1"/>
          <p:nvPr/>
        </p:nvSpPr>
        <p:spPr>
          <a:xfrm>
            <a:off x="290325" y="4275150"/>
            <a:ext cx="838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HTTP: https://github.com/alfjosue1997/Signal-Processing-2026-2.git</a:t>
            </a:r>
            <a:endParaRPr b="1" sz="16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SSH: </a:t>
            </a:r>
            <a:r>
              <a:rPr b="1" lang="en" sz="1600">
                <a:solidFill>
                  <a:schemeClr val="accent6"/>
                </a:solidFill>
              </a:rPr>
              <a:t>git clone git@github.com:alfjosue1997/Signal-Processing-2026-2.git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3c761106de4_0_22"/>
          <p:cNvSpPr txBox="1"/>
          <p:nvPr/>
        </p:nvSpPr>
        <p:spPr>
          <a:xfrm>
            <a:off x="228950" y="3813450"/>
            <a:ext cx="35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Descargar el repositorio</a:t>
            </a:r>
            <a:endParaRPr b="1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f0ff7122ee_0_8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sp>
        <p:nvSpPr>
          <p:cNvPr id="542" name="Google Shape;542;g2f0ff7122ee_0_84"/>
          <p:cNvSpPr txBox="1"/>
          <p:nvPr/>
        </p:nvSpPr>
        <p:spPr>
          <a:xfrm>
            <a:off x="826900" y="1055775"/>
            <a:ext cx="8054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chemeClr val="accent6"/>
                </a:solidFill>
              </a:rPr>
              <a:t>Entrar al repositorio y abrir comidas_favoritas.md</a:t>
            </a:r>
            <a:endParaRPr b="1" i="0" sz="16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Crear rama develop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checkout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C80FF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-b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develop</a:t>
            </a:r>
            <a:endParaRPr i="1"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Edita una seccion del codigo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Completa con tu información y guarda el archivo.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Agrega cambios al staging area: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comidas_favoritas.md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Hacer commit: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commit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C80FF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-m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"Add: mensaje"</a:t>
            </a:r>
            <a:endParaRPr sz="1050">
              <a:solidFill>
                <a:srgbClr val="E7DB74"/>
              </a:solidFill>
              <a:highlight>
                <a:srgbClr val="28292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Hacer merge: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checkout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main,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develop</a:t>
            </a:r>
            <a:endParaRPr sz="1050">
              <a:solidFill>
                <a:srgbClr val="E7DB74"/>
              </a:solidFill>
              <a:highlight>
                <a:srgbClr val="28292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Actualizar cambios: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pull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Subir cambios: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chemeClr val="accent6"/>
                </a:solidFill>
              </a:rPr>
              <a:t>Si hay conflictos</a:t>
            </a:r>
            <a:endParaRPr b="1" i="0" sz="16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Solucionar el conflicto primero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Git commit -m “merge: solucion”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Hacer </a:t>
            </a:r>
            <a:r>
              <a:rPr lang="en" sz="1600">
                <a:solidFill>
                  <a:schemeClr val="accent2"/>
                </a:solidFill>
              </a:rPr>
              <a:t>merge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f0ff7122ee_0_84"/>
          <p:cNvSpPr txBox="1"/>
          <p:nvPr/>
        </p:nvSpPr>
        <p:spPr>
          <a:xfrm>
            <a:off x="3724850" y="469725"/>
            <a:ext cx="41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Actividad</a:t>
            </a:r>
            <a:r>
              <a:rPr b="1"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1: Tu sabor de helado</a:t>
            </a:r>
            <a:endParaRPr b="1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44" name="Google Shape;544;g2f0ff7122ee_0_84"/>
          <p:cNvSpPr txBox="1"/>
          <p:nvPr/>
        </p:nvSpPr>
        <p:spPr>
          <a:xfrm>
            <a:off x="3529775" y="-1060800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c761106de4_0_4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sp>
        <p:nvSpPr>
          <p:cNvPr id="550" name="Google Shape;550;g3c761106de4_0_40"/>
          <p:cNvSpPr txBox="1"/>
          <p:nvPr/>
        </p:nvSpPr>
        <p:spPr>
          <a:xfrm>
            <a:off x="826900" y="1055775"/>
            <a:ext cx="80547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chemeClr val="accent6"/>
                </a:solidFill>
              </a:rPr>
              <a:t>Entrar al repositorio y abrir comidas_favoritas.md</a:t>
            </a:r>
            <a:endParaRPr b="1" i="0" sz="16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Crear un fork en Github del proyecto y clonarlo. Ese sera el repositorio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endParaRPr sz="1050">
              <a:solidFill>
                <a:srgbClr val="E7DB74"/>
              </a:solidFill>
              <a:highlight>
                <a:srgbClr val="28292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Enlazar el repositorio local con el principal: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remote </a:t>
            </a:r>
            <a:r>
              <a:rPr lang="en" sz="1050">
                <a:solidFill>
                  <a:srgbClr val="AC80FF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upstream https://github.com/alfjosue1997/Signal-Processing-2026-2.git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Crear la rama develop: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checkout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C80FF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-b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develop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Crear nueva carpeta con tu </a:t>
            </a:r>
            <a:r>
              <a:rPr lang="en" sz="1050">
                <a:solidFill>
                  <a:srgbClr val="AC80FF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apellido_nombre</a:t>
            </a:r>
            <a:r>
              <a:rPr lang="en" sz="1600">
                <a:solidFill>
                  <a:schemeClr val="accent2"/>
                </a:solidFill>
              </a:rPr>
              <a:t> dentro de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alumnos/</a:t>
            </a:r>
            <a:endParaRPr i="1"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Crea un archivo de texto: “cientifico_favorito.txt”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Escribe quien es tu cientifico favorito </a:t>
            </a:r>
            <a:r>
              <a:rPr lang="en" sz="1600">
                <a:solidFill>
                  <a:schemeClr val="accent2"/>
                </a:solidFill>
              </a:rPr>
              <a:t>y guarda el archivo.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Agrega los cambios al staging area: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cientifico_favorito.txt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Hacer commit: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commit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AC80FF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-m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&lt;mensaje&gt;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Actualizar cambios en la rama principal: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pull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upstream main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Hacer merge: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checkout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main,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develop</a:t>
            </a:r>
            <a:endParaRPr sz="1600">
              <a:solidFill>
                <a:schemeClr val="accent2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accent2"/>
                </a:solidFill>
              </a:rPr>
              <a:t>Subir cambios: </a:t>
            </a:r>
            <a:r>
              <a:rPr lang="en" sz="1050">
                <a:solidFill>
                  <a:srgbClr val="A6E22B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lang="en" sz="1050">
                <a:solidFill>
                  <a:srgbClr val="F8F8F2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E7DB74"/>
                </a:solidFill>
                <a:highlight>
                  <a:srgbClr val="282923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3c761106de4_0_40"/>
          <p:cNvSpPr txBox="1"/>
          <p:nvPr/>
        </p:nvSpPr>
        <p:spPr>
          <a:xfrm>
            <a:off x="3724850" y="469725"/>
            <a:ext cx="418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Actividad</a:t>
            </a:r>
            <a:r>
              <a:rPr b="1"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2: Pull Request</a:t>
            </a:r>
            <a:endParaRPr b="1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2" name="Google Shape;552;g3c761106de4_0_40"/>
          <p:cNvSpPr txBox="1"/>
          <p:nvPr/>
        </p:nvSpPr>
        <p:spPr>
          <a:xfrm>
            <a:off x="3529775" y="-1060800"/>
            <a:ext cx="61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"/>
          <p:cNvSpPr txBox="1"/>
          <p:nvPr>
            <p:ph idx="1" type="body"/>
          </p:nvPr>
        </p:nvSpPr>
        <p:spPr>
          <a:xfrm>
            <a:off x="502150" y="1963500"/>
            <a:ext cx="4727700" cy="1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aven Pro"/>
              <a:buAutoNum type="arabicPeriod"/>
            </a:pPr>
            <a:r>
              <a:rPr lang="en" sz="2600"/>
              <a:t>Instalación Git &amp; Matlab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aven Pro"/>
              <a:buAutoNum type="arabicPeriod"/>
            </a:pPr>
            <a:r>
              <a:rPr lang="en" sz="2600"/>
              <a:t>Introducción a Git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Maven Pro"/>
              <a:buAutoNum type="arabicPeriod"/>
            </a:pPr>
            <a:r>
              <a:rPr lang="en" sz="2600"/>
              <a:t>Python On Ramp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62" name="Google Shape;462;p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Contenido</a:t>
            </a:r>
            <a:endParaRPr/>
          </a:p>
        </p:txBody>
      </p:sp>
      <p:pic>
        <p:nvPicPr>
          <p:cNvPr id="463" name="Google Shape;463;p2"/>
          <p:cNvPicPr preferRelativeResize="0"/>
          <p:nvPr/>
        </p:nvPicPr>
        <p:blipFill rotWithShape="1">
          <a:blip r:embed="rId3">
            <a:alphaModFix/>
          </a:blip>
          <a:srcRect b="0" l="17148" r="16663" t="0"/>
          <a:stretch/>
        </p:blipFill>
        <p:spPr>
          <a:xfrm>
            <a:off x="5822600" y="1428350"/>
            <a:ext cx="2767200" cy="238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64" name="Google Shape;464;p2"/>
          <p:cNvPicPr preferRelativeResize="0"/>
          <p:nvPr/>
        </p:nvPicPr>
        <p:blipFill rotWithShape="1">
          <a:blip r:embed="rId4">
            <a:alphaModFix/>
          </a:blip>
          <a:srcRect b="0" l="6823" r="19647" t="0"/>
          <a:stretch/>
        </p:blipFill>
        <p:spPr>
          <a:xfrm>
            <a:off x="5122725" y="1275500"/>
            <a:ext cx="3763500" cy="291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f0ff7122ee_0_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Instalación Git &amp; Matlab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Instalación Git &amp; Matlab</a:t>
            </a:r>
            <a:endParaRPr/>
          </a:p>
        </p:txBody>
      </p:sp>
      <p:sp>
        <p:nvSpPr>
          <p:cNvPr id="470" name="Google Shape;470;g2f0ff7122ee_0_1"/>
          <p:cNvSpPr txBox="1"/>
          <p:nvPr/>
        </p:nvSpPr>
        <p:spPr>
          <a:xfrm>
            <a:off x="618825" y="1339600"/>
            <a:ext cx="4415700" cy="3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Revisar instalación</a:t>
            </a:r>
            <a:endParaRPr b="0" i="0" sz="2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aven Pro"/>
              <a:buChar char="●"/>
            </a:pPr>
            <a:r>
              <a:rPr lang="en" sz="2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Python</a:t>
            </a:r>
            <a:endParaRPr b="0" i="0" sz="2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aven Pro"/>
              <a:buChar char="●"/>
            </a:pPr>
            <a:r>
              <a:rPr b="0" i="0" lang="en" sz="2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Git</a:t>
            </a:r>
            <a:endParaRPr b="0" i="0" sz="2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aven Pro"/>
              <a:buChar char="●"/>
            </a:pPr>
            <a:r>
              <a:rPr b="0" i="0" lang="en" sz="26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Cuenta en GitHu</a:t>
            </a:r>
            <a:r>
              <a:rPr lang="en" sz="2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</a:t>
            </a:r>
            <a:endParaRPr b="0" i="0" sz="26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f0ff7122ee_0_2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Instalación Git &amp; Matlab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pic>
        <p:nvPicPr>
          <p:cNvPr id="476" name="Google Shape;476;g2f0ff7122ee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200" y="1141875"/>
            <a:ext cx="553402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f0ff7122ee_0_3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pic>
        <p:nvPicPr>
          <p:cNvPr id="482" name="Google Shape;482;g2f0ff7122ee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200" y="1141875"/>
            <a:ext cx="77533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0ff7122ee_0_4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pic>
        <p:nvPicPr>
          <p:cNvPr id="488" name="Google Shape;488;g2f0ff7122ee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075" y="1194925"/>
            <a:ext cx="801052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f0ff7122ee_0_5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pic>
        <p:nvPicPr>
          <p:cNvPr id="494" name="Google Shape;494;g2f0ff7122ee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825" y="1063750"/>
            <a:ext cx="6584334" cy="384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f0ff7122ee_0_5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pic>
        <p:nvPicPr>
          <p:cNvPr id="500" name="Google Shape;500;g2f0ff7122ee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3" y="1269175"/>
            <a:ext cx="7572375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0ff7122ee_0_6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 a Git</a:t>
            </a:r>
            <a:endParaRPr/>
          </a:p>
        </p:txBody>
      </p:sp>
      <p:pic>
        <p:nvPicPr>
          <p:cNvPr id="506" name="Google Shape;506;g2f0ff7122ee_0_63"/>
          <p:cNvPicPr preferRelativeResize="0"/>
          <p:nvPr/>
        </p:nvPicPr>
        <p:blipFill rotWithShape="1">
          <a:blip r:embed="rId3">
            <a:alphaModFix/>
          </a:blip>
          <a:srcRect b="-2478" l="22006" r="-3453" t="13974"/>
          <a:stretch/>
        </p:blipFill>
        <p:spPr>
          <a:xfrm>
            <a:off x="877825" y="1326000"/>
            <a:ext cx="4317425" cy="34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2f0ff7122ee_0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9975" y="2333316"/>
            <a:ext cx="1990200" cy="139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08" name="Google Shape;508;g2f0ff7122ee_0_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5250" y="1463900"/>
            <a:ext cx="1676100" cy="111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09" name="Google Shape;509;g2f0ff7122ee_0_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46525" y="3634203"/>
            <a:ext cx="2384100" cy="125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